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9" r:id="rId2"/>
    <p:sldMasterId id="2147483681" r:id="rId3"/>
    <p:sldMasterId id="2147483686" r:id="rId4"/>
    <p:sldMasterId id="2147483705" r:id="rId5"/>
    <p:sldMasterId id="2147483707" r:id="rId6"/>
  </p:sldMasterIdLst>
  <p:sldIdLst>
    <p:sldId id="256" r:id="rId7"/>
    <p:sldId id="257" r:id="rId8"/>
    <p:sldId id="263" r:id="rId9"/>
    <p:sldId id="283" r:id="rId10"/>
    <p:sldId id="258" r:id="rId11"/>
    <p:sldId id="264" r:id="rId12"/>
    <p:sldId id="265" r:id="rId13"/>
    <p:sldId id="259" r:id="rId14"/>
    <p:sldId id="260" r:id="rId15"/>
    <p:sldId id="276" r:id="rId16"/>
    <p:sldId id="277" r:id="rId17"/>
    <p:sldId id="279" r:id="rId18"/>
    <p:sldId id="278" r:id="rId19"/>
    <p:sldId id="280" r:id="rId20"/>
    <p:sldId id="261" r:id="rId21"/>
    <p:sldId id="266" r:id="rId22"/>
    <p:sldId id="267" r:id="rId23"/>
    <p:sldId id="271" r:id="rId24"/>
    <p:sldId id="272" r:id="rId25"/>
    <p:sldId id="273" r:id="rId26"/>
    <p:sldId id="274" r:id="rId27"/>
    <p:sldId id="275" r:id="rId28"/>
    <p:sldId id="262" r:id="rId29"/>
    <p:sldId id="281" r:id="rId30"/>
    <p:sldId id="282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EA22"/>
    <a:srgbClr val="4EF2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OPENING 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83167" y="48933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Black"/>
              <a:buNone/>
              <a:defRPr sz="40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83167" y="55748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54422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HREE COLUMNS 2 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5166592" y="46979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8056141" y="42561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2277059" y="5188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4711992" y="45629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7601541" y="41286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822459" y="5052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52873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GRAPHIC">
  <p:cSld name="TITLE + GRAPHIC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7763341" y="33594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7763341" y="5257884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ctrTitle" idx="3"/>
          </p:nvPr>
        </p:nvSpPr>
        <p:spPr>
          <a:xfrm>
            <a:off x="7763341" y="43086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 idx="4" hasCustomPrompt="1"/>
          </p:nvPr>
        </p:nvSpPr>
        <p:spPr>
          <a:xfrm>
            <a:off x="7763341" y="26291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>
            <a:spLocks noGrp="1"/>
          </p:cNvSpPr>
          <p:nvPr>
            <p:ph type="title" idx="5" hasCustomPrompt="1"/>
          </p:nvPr>
        </p:nvSpPr>
        <p:spPr>
          <a:xfrm>
            <a:off x="7763341" y="36165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 idx="6" hasCustomPrompt="1"/>
          </p:nvPr>
        </p:nvSpPr>
        <p:spPr>
          <a:xfrm>
            <a:off x="7763341" y="45896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>
            <a:spLocks noGrp="1"/>
          </p:cNvSpPr>
          <p:nvPr>
            <p:ph type="ctrTitle" idx="7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95155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 2">
  <p:cSld name="TITLE + IMAGE 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59409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4908433" y="724600"/>
            <a:ext cx="7738000" cy="540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5315433" y="1905633"/>
            <a:ext cx="477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4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5315433" y="3228933"/>
            <a:ext cx="59612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333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0364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465833" y="2161600"/>
            <a:ext cx="9109600" cy="39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1080000" y="2892000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1pPr>
            <a:lvl2pPr marL="1219170" lvl="1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2pPr>
            <a:lvl3pPr marL="1828754" lvl="2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3pPr>
            <a:lvl4pPr marL="2438339" lvl="3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4pPr>
            <a:lvl5pPr marL="3047924" lvl="4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5pPr>
            <a:lvl6pPr marL="3657509" lvl="5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6pPr>
            <a:lvl7pPr marL="4267093" lvl="6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7pPr>
            <a:lvl8pPr marL="4876678" lvl="7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8pPr>
            <a:lvl9pPr marL="5486263" lvl="8" indent="-389457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189767" y="859400"/>
            <a:ext cx="10586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2593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465833" y="1716667"/>
            <a:ext cx="9109600" cy="48096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1080000" y="1970867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1pPr>
            <a:lvl2pPr marL="1219170" lvl="1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2pPr>
            <a:lvl3pPr marL="1828754" lvl="2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3pPr>
            <a:lvl4pPr marL="2438339" lvl="3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4pPr>
            <a:lvl5pPr marL="3047924" lvl="4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5pPr>
            <a:lvl6pPr marL="3657509" lvl="5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6pPr>
            <a:lvl7pPr marL="4267093" lvl="6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7pPr>
            <a:lvl8pPr marL="4876678" lvl="7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8pPr>
            <a:lvl9pPr marL="5486263" lvl="8" indent="-372524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1189767" y="859400"/>
            <a:ext cx="10586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4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53147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6791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B92C26-2E84-42AD-BEA4-B52868B8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75EAE1-9B78-433D-BA13-C9FC7587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23A67F7-DE44-4912-8C28-F5083959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36B42-A708-4392-8AF2-55C4C3C1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D3DEB9-BBF1-4946-9DF8-15413BFD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35134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98BD07-3B4F-45D2-93B6-0ECA26CD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5479161-C349-49B9-8ACD-21415CF43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D798339-235C-45D6-A043-06F0A2FB7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88B42D1-2AFE-48A4-BABF-BF4CD02D1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6586549-FAA7-4380-80B7-AB707C0E2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A993116-7AFA-4416-89D7-BDFB35C8F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C16F05C-3934-4A16-B224-79ECD39CE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BA43450-F21F-4D47-9CB2-F0D41C0B3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873977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3566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48300" y="28292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8895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8548300" y="4062133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68895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8548300" y="5247267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68895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967667" y="2829200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37701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967667" y="4062133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37701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967667" y="5247267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37701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857984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857984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857984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8566017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8566017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8566017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980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OPENING 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83167" y="48933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Black"/>
              <a:buNone/>
              <a:defRPr sz="40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83167" y="55748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527401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B92C26-2E84-42AD-BEA4-B52868B8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75EAE1-9B78-433D-BA13-C9FC7587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23A67F7-DE44-4912-8C28-F5083959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36B42-A708-4392-8AF2-55C4C3C1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D3DEB9-BBF1-4946-9DF8-15413BFD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77434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98BD07-3B4F-45D2-93B6-0ECA26CD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5479161-C349-49B9-8ACD-21415CF43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D798339-235C-45D6-A043-06F0A2FB7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88B42D1-2AFE-48A4-BABF-BF4CD02D1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6586549-FAA7-4380-80B7-AB707C0E2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A993116-7AFA-4416-89D7-BDFB35C8F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C16F05C-3934-4A16-B224-79ECD39CE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BA43450-F21F-4D47-9CB2-F0D41C0B3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23020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10396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OPENING 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83167" y="48933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Black"/>
              <a:buNone/>
              <a:defRPr sz="40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83167" y="55748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25039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B92C26-2E84-42AD-BEA4-B52868B8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75EAE1-9B78-433D-BA13-C9FC7587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23A67F7-DE44-4912-8C28-F5083959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36B42-A708-4392-8AF2-55C4C3C1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D3DEB9-BBF1-4946-9DF8-15413BFD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85539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98BD07-3B4F-45D2-93B6-0ECA26CD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5479161-C349-49B9-8ACD-21415CF43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D798339-235C-45D6-A043-06F0A2FB7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88B42D1-2AFE-48A4-BABF-BF4CD02D1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6586549-FAA7-4380-80B7-AB707C0E2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A993116-7AFA-4416-89D7-BDFB35C8F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C16F05C-3934-4A16-B224-79ECD39CE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BA43450-F21F-4D47-9CB2-F0D41C0B3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63383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OPENING 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83167" y="48933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Black"/>
              <a:buNone/>
              <a:defRPr sz="40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83167" y="5574867"/>
            <a:ext cx="41728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85270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48300" y="28292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8895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8548300" y="4062133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68895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8548300" y="5247267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68895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967667" y="2829200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37701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967667" y="4062133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37701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967667" y="5247267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37701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857984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857984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857984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8566017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8566017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8566017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10033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6524933" y="2316667"/>
            <a:ext cx="4707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Roboto Black"/>
              <a:buNone/>
              <a:defRPr sz="48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6524933" y="3661833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5314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6524933" y="2316667"/>
            <a:ext cx="4707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Roboto Black"/>
              <a:buNone/>
              <a:defRPr sz="48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6524933" y="3661833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600"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093832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093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85795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4845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968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84551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4720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40700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773584" y="1722200"/>
            <a:ext cx="6547600" cy="341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3693800" y="2077733"/>
            <a:ext cx="4707200" cy="25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3742400" y="2343400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47525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2077241" y="27520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2077241" y="46222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2077241" y="368714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1331100" y="859400"/>
            <a:ext cx="10445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47824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HREE COLUMNS 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7191841" y="27625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7191841" y="46327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7191841" y="369764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341600" y="850569"/>
            <a:ext cx="10445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8596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HREE COLUMNS + INFOGRAPHY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5166600" y="4833433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7751333" y="4853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2581849" y="48263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4711992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7296741" y="46979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2127259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132470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027096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HREE COLUMNS 2 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5166592" y="46979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8056141" y="42561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2277059" y="5188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1200">
                <a:solidFill>
                  <a:schemeClr val="lt2"/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4711992" y="45629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7601541" y="41286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822459" y="5052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12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88358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GRAPHIC">
  <p:cSld name="TITLE + GRAPHIC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7763341" y="33594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7763341" y="5257884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ctrTitle" idx="3"/>
          </p:nvPr>
        </p:nvSpPr>
        <p:spPr>
          <a:xfrm>
            <a:off x="7763341" y="43086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boto Black"/>
              <a:buNone/>
              <a:defRPr sz="1467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 idx="4" hasCustomPrompt="1"/>
          </p:nvPr>
        </p:nvSpPr>
        <p:spPr>
          <a:xfrm>
            <a:off x="7763341" y="26291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>
            <a:spLocks noGrp="1"/>
          </p:cNvSpPr>
          <p:nvPr>
            <p:ph type="title" idx="5" hasCustomPrompt="1"/>
          </p:nvPr>
        </p:nvSpPr>
        <p:spPr>
          <a:xfrm>
            <a:off x="7763341" y="36165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 idx="6" hasCustomPrompt="1"/>
          </p:nvPr>
        </p:nvSpPr>
        <p:spPr>
          <a:xfrm>
            <a:off x="7763341" y="45896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32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>
            <a:spLocks noGrp="1"/>
          </p:cNvSpPr>
          <p:nvPr>
            <p:ph type="ctrTitle" idx="7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197314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 2">
  <p:cSld name="TITLE + IMAGE 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034808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4908433" y="724600"/>
            <a:ext cx="7738000" cy="540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5315433" y="1905633"/>
            <a:ext cx="477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4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5315433" y="3228933"/>
            <a:ext cx="59612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333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12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9087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093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85795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4845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968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84551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4720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6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512390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465833" y="2161600"/>
            <a:ext cx="9109600" cy="39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1080000" y="2892000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1pPr>
            <a:lvl2pPr marL="1219170" lvl="1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2pPr>
            <a:lvl3pPr marL="1828754" lvl="2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3pPr>
            <a:lvl4pPr marL="2438339" lvl="3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4pPr>
            <a:lvl5pPr marL="3047924" lvl="4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5pPr>
            <a:lvl6pPr marL="3657509" lvl="5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6pPr>
            <a:lvl7pPr marL="4267093" lvl="6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333">
                <a:solidFill>
                  <a:srgbClr val="161234"/>
                </a:solidFill>
              </a:defRPr>
            </a:lvl7pPr>
            <a:lvl8pPr marL="4876678" lvl="7" indent="-389457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333">
                <a:solidFill>
                  <a:srgbClr val="161234"/>
                </a:solidFill>
              </a:defRPr>
            </a:lvl8pPr>
            <a:lvl9pPr marL="5486263" lvl="8" indent="-389457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161234"/>
              </a:buClr>
              <a:buSzPts val="1000"/>
              <a:buChar char="■"/>
              <a:defRPr sz="1333">
                <a:solidFill>
                  <a:srgbClr val="161234"/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189767" y="859400"/>
            <a:ext cx="10586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66670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465833" y="1716667"/>
            <a:ext cx="9109600" cy="48096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1080000" y="1970867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1pPr>
            <a:lvl2pPr marL="1219170" lvl="1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2pPr>
            <a:lvl3pPr marL="1828754" lvl="2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3pPr>
            <a:lvl4pPr marL="2438339" lvl="3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4pPr>
            <a:lvl5pPr marL="3047924" lvl="4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5pPr>
            <a:lvl6pPr marL="3657509" lvl="5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6pPr>
            <a:lvl7pPr marL="4267093" lvl="6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1067">
                <a:solidFill>
                  <a:srgbClr val="1EFFC1"/>
                </a:solidFill>
              </a:defRPr>
            </a:lvl7pPr>
            <a:lvl8pPr marL="4876678" lvl="7" indent="-372524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1067">
                <a:solidFill>
                  <a:srgbClr val="1EFFC1"/>
                </a:solidFill>
              </a:defRPr>
            </a:lvl8pPr>
            <a:lvl9pPr marL="5486263" lvl="8" indent="-372524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1EFFC1"/>
              </a:buClr>
              <a:buSzPts val="800"/>
              <a:buChar char="■"/>
              <a:defRPr sz="1067">
                <a:solidFill>
                  <a:srgbClr val="1EFFC1"/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1189767" y="859400"/>
            <a:ext cx="10586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4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6933">
                <a:solidFill>
                  <a:srgbClr val="161234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697975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2586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B92C26-2E84-42AD-BEA4-B52868B8F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F75EAE1-9B78-433D-BA13-C9FC75879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23A67F7-DE44-4912-8C28-F5083959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36B42-A708-4392-8AF2-55C4C3C1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D3DEB9-BBF1-4946-9DF8-15413BFD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50217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98BD07-3B4F-45D2-93B6-0ECA26CD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5479161-C349-49B9-8ACD-21415CF43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D798339-235C-45D6-A043-06F0A2FB7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88B42D1-2AFE-48A4-BABF-BF4CD02D1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6586549-FAA7-4380-80B7-AB707C0E2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A993116-7AFA-4416-89D7-BDFB35C8F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55AD8-65B3-4006-AEB5-E49A2474B8DB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C16F05C-3934-4A16-B224-79ECD39CE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BA43450-F21F-4D47-9CB2-F0D41C0B3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CFE5-F1D5-421B-8A49-698F6360C0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565381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2474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79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773584" y="1722200"/>
            <a:ext cx="6547600" cy="341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3693800" y="2077733"/>
            <a:ext cx="4707200" cy="25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3742400" y="2343400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5357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2077241" y="27520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2077241" y="46222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2077241" y="368714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1331100" y="859400"/>
            <a:ext cx="10445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933">
                <a:solidFill>
                  <a:schemeClr val="accent1"/>
                </a:solidFill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41859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HREE COLUMNS 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7191841" y="27625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7191841" y="46327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7191841" y="369764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467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341600" y="850569"/>
            <a:ext cx="10445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0908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HREE COLUMNS + INFOGRAPHY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5166600" y="4833433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7751333" y="4853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2581849" y="48263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4711992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7296741" y="46979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2127259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333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hu-HU"/>
              <a:t>Mintacím szerkesztése</a:t>
            </a:r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8160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4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hu-HU"/>
              <a:t>Mintacím szerkesztése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678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3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30840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85080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3" r:id="rId2"/>
    <p:sldLayoutId id="2147483684" r:id="rId3"/>
    <p:sldLayoutId id="214748368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43591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  <p:sldLayoutId id="2147483709" r:id="rId2"/>
    <p:sldLayoutId id="2147483710" r:id="rId3"/>
    <p:sldLayoutId id="214748371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3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82842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30107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66998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vikhun15.github.io/lucky_kavezo/" TargetMode="Externa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1E2C30-0D67-495F-BDE9-E906DB01F6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Lucky – A mi kis kávézónk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5461545-CDE6-4507-BB7F-83FDA6EEF5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79372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</a:t>
            </a:r>
            <a:r>
              <a:rPr lang="hu-HU">
                <a:solidFill>
                  <a:srgbClr val="94EA22"/>
                </a:solidFill>
              </a:rPr>
              <a:t>Prototípus </a:t>
            </a:r>
            <a:r>
              <a:rPr lang="en-US">
                <a:solidFill>
                  <a:srgbClr val="94EA22"/>
                </a:solidFill>
              </a:rPr>
              <a:t>– Sütemény oldal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sütemények oldal </a:t>
            </a:r>
            <a:r>
              <a:rPr lang="hu-HU" sz="2400" dirty="0">
                <a:solidFill>
                  <a:schemeClr val="bg1"/>
                </a:solidFill>
              </a:rPr>
              <a:t>tartalmaz egy felugró ablakot (modal) és mindennap új napi ajánlattal (napraforgó) kecsegteti a potenciális vevőket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9702AF-7590-2E34-C82E-CDA0B647D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927" y="2178753"/>
            <a:ext cx="8640146" cy="42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50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</a:t>
            </a:r>
            <a:r>
              <a:rPr lang="hu-HU">
                <a:solidFill>
                  <a:srgbClr val="94EA22"/>
                </a:solidFill>
              </a:rPr>
              <a:t>Prototípus </a:t>
            </a:r>
            <a:r>
              <a:rPr lang="en-US">
                <a:solidFill>
                  <a:srgbClr val="94EA22"/>
                </a:solidFill>
              </a:rPr>
              <a:t>– Kavéfajták oldal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kávéfajták oldal </a:t>
            </a:r>
            <a:r>
              <a:rPr lang="hu-HU" sz="2400" dirty="0">
                <a:solidFill>
                  <a:schemeClr val="bg1"/>
                </a:solidFill>
              </a:rPr>
              <a:t>a működésében megegyezik a sütemények oldallal.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FC155FC0-B0F7-F8AC-FD20-38CBEAA97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57" y="2043829"/>
            <a:ext cx="8011886" cy="396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54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</a:t>
            </a:r>
            <a:r>
              <a:rPr lang="hu-HU">
                <a:solidFill>
                  <a:srgbClr val="94EA22"/>
                </a:solidFill>
              </a:rPr>
              <a:t>Prototípus </a:t>
            </a:r>
            <a:r>
              <a:rPr lang="en-US">
                <a:solidFill>
                  <a:srgbClr val="94EA22"/>
                </a:solidFill>
              </a:rPr>
              <a:t>– Kavéfajták oldal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kávéfajták oldal</a:t>
            </a:r>
            <a:r>
              <a:rPr lang="hu-HU" sz="2400" dirty="0">
                <a:solidFill>
                  <a:schemeClr val="bg1"/>
                </a:solidFill>
              </a:rPr>
              <a:t> a működésében megegyezik a sütemények oldallal.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82E7852-A976-B225-A46F-0E4599DDC9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469" y="2155370"/>
            <a:ext cx="8003474" cy="385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724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</a:t>
            </a:r>
            <a:r>
              <a:rPr lang="hu-HU">
                <a:solidFill>
                  <a:srgbClr val="94EA22"/>
                </a:solidFill>
              </a:rPr>
              <a:t>Prototípus </a:t>
            </a:r>
            <a:r>
              <a:rPr lang="en-US">
                <a:solidFill>
                  <a:srgbClr val="94EA22"/>
                </a:solidFill>
              </a:rPr>
              <a:t>– Blog oldal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blog oldal </a:t>
            </a:r>
            <a:r>
              <a:rPr lang="hu-HU" sz="2400" dirty="0">
                <a:solidFill>
                  <a:schemeClr val="bg1"/>
                </a:solidFill>
              </a:rPr>
              <a:t>tartalmazza a </a:t>
            </a:r>
            <a:r>
              <a:rPr lang="hu-HU" sz="2400" dirty="0">
                <a:solidFill>
                  <a:srgbClr val="94EA22"/>
                </a:solidFill>
              </a:rPr>
              <a:t>blogon</a:t>
            </a:r>
            <a:r>
              <a:rPr lang="hu-HU" sz="2400" dirty="0">
                <a:solidFill>
                  <a:schemeClr val="bg1"/>
                </a:solidFill>
              </a:rPr>
              <a:t> található cikkeket, melyek megnyitásának eredményeképp egy új oldal nyílik meg a cikk tartalmával.</a:t>
            </a: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F9DDFD10-2F46-94CF-5F8B-985C8CA4F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941" y="2160138"/>
            <a:ext cx="8564118" cy="423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0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</a:t>
            </a:r>
            <a:r>
              <a:rPr lang="hu-HU">
                <a:solidFill>
                  <a:srgbClr val="94EA22"/>
                </a:solidFill>
              </a:rPr>
              <a:t>Prototípus </a:t>
            </a:r>
            <a:r>
              <a:rPr lang="en-US">
                <a:solidFill>
                  <a:srgbClr val="94EA22"/>
                </a:solidFill>
              </a:rPr>
              <a:t>– Blog oldal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blog oldal </a:t>
            </a:r>
            <a:r>
              <a:rPr lang="hu-HU" sz="2400" dirty="0">
                <a:solidFill>
                  <a:schemeClr val="bg1"/>
                </a:solidFill>
              </a:rPr>
              <a:t>tartalmazza a </a:t>
            </a:r>
            <a:r>
              <a:rPr lang="hu-HU" sz="2400" dirty="0">
                <a:solidFill>
                  <a:srgbClr val="94EA22"/>
                </a:solidFill>
              </a:rPr>
              <a:t>blogon</a:t>
            </a:r>
            <a:r>
              <a:rPr lang="hu-HU" sz="2400" dirty="0">
                <a:solidFill>
                  <a:schemeClr val="bg1"/>
                </a:solidFill>
              </a:rPr>
              <a:t> található cikkeket, melyek megnyitásának eredményeképp egy új oldal nyílik meg a cikk tartalmával.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9B737D-ED25-14D7-1FB1-D8963B990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3"/>
          <a:stretch/>
        </p:blipFill>
        <p:spPr>
          <a:xfrm>
            <a:off x="1813941" y="2227318"/>
            <a:ext cx="8564118" cy="416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43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B18914-4588-4969-8C98-630F4DC69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94EA22"/>
                </a:solidFill>
              </a:rPr>
              <a:t>Felhasznált e</a:t>
            </a:r>
            <a:r>
              <a:rPr lang="hu-HU">
                <a:solidFill>
                  <a:srgbClr val="94EA22"/>
                </a:solidFill>
              </a:rPr>
              <a:t>szközök</a:t>
            </a:r>
            <a:r>
              <a:rPr lang="en-US">
                <a:solidFill>
                  <a:srgbClr val="94EA22"/>
                </a:solidFill>
              </a:rPr>
              <a:t>/technológiák</a:t>
            </a:r>
            <a:endParaRPr lang="hu-HU" dirty="0">
              <a:solidFill>
                <a:srgbClr val="94EA2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59D303D-955F-44EE-A933-4781BDAC1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599"/>
            <a:ext cx="9396400" cy="3822959"/>
          </a:xfrm>
        </p:spPr>
        <p:txBody>
          <a:bodyPr/>
          <a:lstStyle/>
          <a:p>
            <a:r>
              <a:rPr lang="en-US" sz="2000">
                <a:solidFill>
                  <a:srgbClr val="94EA22"/>
                </a:solidFill>
              </a:rPr>
              <a:t>A weboldal megtervezéséhez:</a:t>
            </a:r>
          </a:p>
          <a:p>
            <a:pPr lvl="1"/>
            <a:r>
              <a:rPr lang="hu-HU" sz="2000">
                <a:solidFill>
                  <a:srgbClr val="94EA22"/>
                </a:solidFill>
              </a:rPr>
              <a:t>Trello</a:t>
            </a:r>
            <a:endParaRPr lang="en-US" sz="2000">
              <a:solidFill>
                <a:srgbClr val="94EA22"/>
              </a:solidFill>
            </a:endParaRPr>
          </a:p>
          <a:p>
            <a:pPr lvl="1"/>
            <a:r>
              <a:rPr lang="hu-HU" sz="2000">
                <a:solidFill>
                  <a:srgbClr val="94EA22"/>
                </a:solidFill>
              </a:rPr>
              <a:t>Figma</a:t>
            </a:r>
            <a:endParaRPr lang="en-US" sz="2000">
              <a:solidFill>
                <a:srgbClr val="94EA22"/>
              </a:solidFill>
            </a:endParaRPr>
          </a:p>
          <a:p>
            <a:r>
              <a:rPr lang="en-US" sz="2000">
                <a:solidFill>
                  <a:srgbClr val="94EA22"/>
                </a:solidFill>
              </a:rPr>
              <a:t>A weboldal megvalósításához:</a:t>
            </a:r>
          </a:p>
          <a:p>
            <a:pPr lvl="1"/>
            <a:r>
              <a:rPr lang="en-US" sz="2000">
                <a:solidFill>
                  <a:srgbClr val="94EA22"/>
                </a:solidFill>
              </a:rPr>
              <a:t>HTML</a:t>
            </a:r>
          </a:p>
          <a:p>
            <a:pPr lvl="1"/>
            <a:r>
              <a:rPr lang="en-US" sz="2000">
                <a:solidFill>
                  <a:srgbClr val="94EA22"/>
                </a:solidFill>
              </a:rPr>
              <a:t>CSS</a:t>
            </a:r>
          </a:p>
          <a:p>
            <a:pPr lvl="1"/>
            <a:r>
              <a:rPr lang="en-US" sz="2000">
                <a:solidFill>
                  <a:srgbClr val="94EA22"/>
                </a:solidFill>
              </a:rPr>
              <a:t>Javascript</a:t>
            </a:r>
          </a:p>
          <a:p>
            <a:pPr lvl="1"/>
            <a:r>
              <a:rPr lang="en-US" sz="2000">
                <a:solidFill>
                  <a:srgbClr val="94EA22"/>
                </a:solidFill>
              </a:rPr>
              <a:t>Visual Studio Code</a:t>
            </a:r>
            <a:endParaRPr lang="hu-HU" sz="2000">
              <a:solidFill>
                <a:srgbClr val="94EA22"/>
              </a:solidFill>
            </a:endParaRPr>
          </a:p>
          <a:p>
            <a:pPr lvl="1"/>
            <a:r>
              <a:rPr lang="hu-HU" sz="2000">
                <a:solidFill>
                  <a:srgbClr val="94EA22"/>
                </a:solidFill>
              </a:rPr>
              <a:t>GitHub</a:t>
            </a:r>
            <a:endParaRPr lang="en-US" sz="2000">
              <a:solidFill>
                <a:srgbClr val="94EA22"/>
              </a:solidFill>
            </a:endParaRPr>
          </a:p>
          <a:p>
            <a:pPr lvl="1"/>
            <a:r>
              <a:rPr lang="en-US" sz="2000">
                <a:solidFill>
                  <a:srgbClr val="94EA22"/>
                </a:solidFill>
              </a:rPr>
              <a:t>Bootstrap</a:t>
            </a:r>
            <a:endParaRPr lang="hu-HU" sz="2000">
              <a:solidFill>
                <a:srgbClr val="94EA22"/>
              </a:solidFill>
            </a:endParaRPr>
          </a:p>
          <a:p>
            <a:endParaRPr lang="hu-HU" sz="2000" dirty="0">
              <a:solidFill>
                <a:srgbClr val="94EA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32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79D754-1846-4872-B243-D52C649F3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675433"/>
            <a:ext cx="9396400" cy="643200"/>
          </a:xfrm>
        </p:spPr>
        <p:txBody>
          <a:bodyPr/>
          <a:lstStyle/>
          <a:p>
            <a:r>
              <a:rPr lang="hu-HU" sz="3200" dirty="0">
                <a:solidFill>
                  <a:srgbClr val="94EA22"/>
                </a:solidFill>
              </a:rPr>
              <a:t>Trello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4B64AF-3343-4995-A7A2-F07E1A467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800" y="2277400"/>
            <a:ext cx="3108886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Trello</a:t>
            </a:r>
            <a:r>
              <a:rPr lang="hu-HU" sz="2400" dirty="0">
                <a:solidFill>
                  <a:schemeClr val="bg1"/>
                </a:solidFill>
              </a:rPr>
              <a:t> segítségével listák és kártyák segítségével tudtuk követni merre járunk a projekt megvalósításában</a:t>
            </a:r>
          </a:p>
        </p:txBody>
      </p:sp>
      <p:pic>
        <p:nvPicPr>
          <p:cNvPr id="5" name="Picture 4" descr="Screens screenshot of a computer&#10;&#10;Description automatically generated">
            <a:extLst>
              <a:ext uri="{FF2B5EF4-FFF2-40B4-BE49-F238E27FC236}">
                <a16:creationId xmlns:a16="http://schemas.microsoft.com/office/drawing/2014/main" id="{D37063B9-2CBC-A045-041C-A08044C5F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555" y="1887800"/>
            <a:ext cx="6684140" cy="417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60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F901B5D-9267-4B8F-8174-F28652CE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133" y="324587"/>
            <a:ext cx="9396400" cy="643200"/>
          </a:xfrm>
        </p:spPr>
        <p:txBody>
          <a:bodyPr/>
          <a:lstStyle/>
          <a:p>
            <a:r>
              <a:rPr lang="hu-HU" sz="3200" dirty="0">
                <a:solidFill>
                  <a:srgbClr val="94EA22"/>
                </a:solidFill>
              </a:rPr>
              <a:t>Figma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4D12F-6173-4932-9C16-35CCE8BDB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1234232"/>
            <a:ext cx="4351516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Figma</a:t>
            </a:r>
            <a:r>
              <a:rPr lang="hu-HU" sz="2400" dirty="0">
                <a:solidFill>
                  <a:schemeClr val="bg1"/>
                </a:solidFill>
              </a:rPr>
              <a:t> segítségével hoztuk létre a weboldal prototípusát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97F9B-B6E1-3300-80B9-698A00DB1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09632"/>
            <a:ext cx="5557935" cy="48021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D24E07-92AC-F818-BB24-6EAC67EA9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36" y="2496646"/>
            <a:ext cx="5212081" cy="371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06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E4BD-98C8-EB9C-7E64-D1EDEE95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>
                <a:solidFill>
                  <a:srgbClr val="94EA22"/>
                </a:solidFill>
              </a:rPr>
              <a:t>HTML</a:t>
            </a:r>
            <a:endParaRPr lang="hu-HU" sz="3600">
              <a:solidFill>
                <a:srgbClr val="94EA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B947-7741-809F-0DB0-6D3D8E98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600"/>
            <a:ext cx="4671867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weboldal elkészítésekor nagy hasznát vettük a </a:t>
            </a:r>
            <a:r>
              <a:rPr lang="hu-HU" sz="2400" dirty="0">
                <a:solidFill>
                  <a:srgbClr val="94EA22"/>
                </a:solidFill>
              </a:rPr>
              <a:t>HTML5</a:t>
            </a:r>
            <a:r>
              <a:rPr lang="hu-HU" sz="2400" dirty="0">
                <a:solidFill>
                  <a:schemeClr val="bg1"/>
                </a:solidFill>
              </a:rPr>
              <a:t> (Azaz HyperText Markup Language)-nek, mely lehetővé tette a weboldalak felépítését a beépített </a:t>
            </a:r>
            <a:r>
              <a:rPr lang="hu-HU" sz="2400" dirty="0">
                <a:solidFill>
                  <a:srgbClr val="94EA22"/>
                </a:solidFill>
              </a:rPr>
              <a:t>DOM</a:t>
            </a:r>
            <a:r>
              <a:rPr lang="hu-HU" sz="2400" dirty="0">
                <a:solidFill>
                  <a:schemeClr val="bg1"/>
                </a:solidFill>
              </a:rPr>
              <a:t> (Document Object Model) segítségével.</a:t>
            </a:r>
          </a:p>
        </p:txBody>
      </p:sp>
      <p:pic>
        <p:nvPicPr>
          <p:cNvPr id="5" name="Picture 4" descr="A logo of a website&#10;&#10;Description automatically generated">
            <a:extLst>
              <a:ext uri="{FF2B5EF4-FFF2-40B4-BE49-F238E27FC236}">
                <a16:creationId xmlns:a16="http://schemas.microsoft.com/office/drawing/2014/main" id="{FD025EF4-E373-94D5-A38D-DEB5C95ED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108" y="1887800"/>
            <a:ext cx="3348135" cy="334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91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E4BD-98C8-EB9C-7E64-D1EDEE95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94EA22"/>
                </a:solidFill>
              </a:rPr>
              <a:t>CSS</a:t>
            </a:r>
            <a:endParaRPr lang="hu-HU" sz="3600" dirty="0">
              <a:solidFill>
                <a:srgbClr val="94EA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B947-7741-809F-0DB0-6D3D8E98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600"/>
            <a:ext cx="4671867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CSS</a:t>
            </a:r>
            <a:r>
              <a:rPr lang="hu-HU" sz="2400" dirty="0">
                <a:solidFill>
                  <a:schemeClr val="bg1"/>
                </a:solidFill>
              </a:rPr>
              <a:t> (Cascading StyleSheets) felhasználásával tudtunk stilisztikai formázásokat applikálni a weboldalra.</a:t>
            </a:r>
          </a:p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stíluslapok elkészítésekor a </a:t>
            </a:r>
            <a:r>
              <a:rPr lang="hu-HU" sz="2400" dirty="0">
                <a:solidFill>
                  <a:srgbClr val="94EA22"/>
                </a:solidFill>
              </a:rPr>
              <a:t>CSS3</a:t>
            </a:r>
            <a:r>
              <a:rPr lang="hu-HU" sz="2400" dirty="0">
                <a:solidFill>
                  <a:schemeClr val="bg1"/>
                </a:solidFill>
              </a:rPr>
              <a:t> verziót használtuk fel.</a:t>
            </a:r>
          </a:p>
        </p:txBody>
      </p:sp>
      <p:pic>
        <p:nvPicPr>
          <p:cNvPr id="6" name="Picture 5" descr="A blue and white logo&#10;&#10;Description automatically generated">
            <a:extLst>
              <a:ext uri="{FF2B5EF4-FFF2-40B4-BE49-F238E27FC236}">
                <a16:creationId xmlns:a16="http://schemas.microsoft.com/office/drawing/2014/main" id="{61BEA796-3CB4-3525-200E-7DD787601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602" y="1887800"/>
            <a:ext cx="2374468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8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515459-0EA6-43D0-822A-2C058352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CCB0DC-1E19-4749-8165-1F6ACC5D9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megrendelő</a:t>
            </a:r>
            <a:r>
              <a:rPr lang="hu-HU" sz="2400" dirty="0">
                <a:solidFill>
                  <a:schemeClr val="bg1"/>
                </a:solidFill>
              </a:rPr>
              <a:t> egy modern, esztétikus, reszponzív weboldalt szeretne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weboldal elkészítésekor végig tartottuk a kapcsolatot a </a:t>
            </a:r>
            <a:r>
              <a:rPr lang="hu-HU" sz="2400" dirty="0">
                <a:solidFill>
                  <a:srgbClr val="94EA22"/>
                </a:solidFill>
              </a:rPr>
              <a:t>megrendelővel</a:t>
            </a:r>
            <a:r>
              <a:rPr lang="hu-HU" sz="2400" dirty="0">
                <a:solidFill>
                  <a:schemeClr val="bg1"/>
                </a:solidFill>
              </a:rPr>
              <a:t>, aki a drótváz és a prototípus megtekintése után elfogadta a megvalósításra irányuló terveinket, melyekhez mi tartottuk magunkat.</a:t>
            </a:r>
          </a:p>
        </p:txBody>
      </p:sp>
    </p:spTree>
    <p:extLst>
      <p:ext uri="{BB962C8B-B14F-4D97-AF65-F5344CB8AC3E}">
        <p14:creationId xmlns:p14="http://schemas.microsoft.com/office/powerpoint/2010/main" val="541183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E4BD-98C8-EB9C-7E64-D1EDEE95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94EA22"/>
                </a:solidFill>
              </a:rPr>
              <a:t>JavaScript</a:t>
            </a:r>
            <a:endParaRPr lang="hu-HU" sz="3600" dirty="0">
              <a:solidFill>
                <a:srgbClr val="94EA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B947-7741-809F-0DB0-6D3D8E98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600"/>
            <a:ext cx="4671867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JavaScript</a:t>
            </a:r>
            <a:r>
              <a:rPr lang="hu-HU" sz="2400" dirty="0">
                <a:solidFill>
                  <a:schemeClr val="bg1"/>
                </a:solidFill>
              </a:rPr>
              <a:t> programozási nyelv segítségével tudtuk manipulálni a weboldal DOM egyes elemeit felhasználói bemenetre történő akcióra.</a:t>
            </a:r>
          </a:p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Ennek a lábléc elkészítésekor vettük elsődlegesen hasznát.</a:t>
            </a:r>
          </a:p>
        </p:txBody>
      </p:sp>
      <p:pic>
        <p:nvPicPr>
          <p:cNvPr id="6" name="Picture 5" descr="A yellow and white logo&#10;&#10;Description automatically generated">
            <a:extLst>
              <a:ext uri="{FF2B5EF4-FFF2-40B4-BE49-F238E27FC236}">
                <a16:creationId xmlns:a16="http://schemas.microsoft.com/office/drawing/2014/main" id="{44AA5777-8FA4-85D1-52F7-F3D597A1B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97" y="1885463"/>
            <a:ext cx="5360755" cy="335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604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E4BD-98C8-EB9C-7E64-D1EDEE95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94EA22"/>
                </a:solidFill>
              </a:rPr>
              <a:t>Visual Studio Code</a:t>
            </a:r>
            <a:endParaRPr lang="hu-HU" sz="3600" dirty="0">
              <a:solidFill>
                <a:srgbClr val="94EA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B947-7741-809F-0DB0-6D3D8E98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600"/>
            <a:ext cx="4671867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Visual Studio Code </a:t>
            </a:r>
            <a:r>
              <a:rPr lang="hu-HU" sz="2400" dirty="0">
                <a:solidFill>
                  <a:schemeClr val="bg1"/>
                </a:solidFill>
              </a:rPr>
              <a:t>(gyakran VS Code-nak rövidített) egy szövegszerkesztő, mely a beépített funkcióinak köszönhetően nagy hasznunkra vált a weboldal elkészítésekor.</a:t>
            </a:r>
          </a:p>
        </p:txBody>
      </p:sp>
      <p:pic>
        <p:nvPicPr>
          <p:cNvPr id="6" name="Picture 5" descr="A blue logo with a black background&#10;&#10;Description automatically generated">
            <a:extLst>
              <a:ext uri="{FF2B5EF4-FFF2-40B4-BE49-F238E27FC236}">
                <a16:creationId xmlns:a16="http://schemas.microsoft.com/office/drawing/2014/main" id="{7F164CC9-31DF-AF95-8D6D-32C300A99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931" y="18878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58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2E4BD-98C8-EB9C-7E64-D1EDEE95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94EA22"/>
                </a:solidFill>
              </a:rPr>
              <a:t>Bootstrap</a:t>
            </a:r>
            <a:endParaRPr lang="hu-HU" sz="3600" dirty="0">
              <a:solidFill>
                <a:srgbClr val="94EA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BB947-7741-809F-0DB0-6D3D8E98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133" y="2260600"/>
            <a:ext cx="4671867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Bootstrap</a:t>
            </a:r>
            <a:r>
              <a:rPr lang="hu-HU" sz="2400" dirty="0">
                <a:solidFill>
                  <a:schemeClr val="bg1"/>
                </a:solidFill>
              </a:rPr>
              <a:t> egy front-end keretrendszer, mely kibővíti a CSS-be/HTML-be beépített funkciókat.</a:t>
            </a:r>
          </a:p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Bootstrap</a:t>
            </a:r>
            <a:r>
              <a:rPr lang="hu-HU" sz="2400" dirty="0">
                <a:solidFill>
                  <a:schemeClr val="bg1"/>
                </a:solidFill>
              </a:rPr>
              <a:t> felhasználásával valósítottuk meg a felugró ablakot (modal-t) és a weboldalak formázását is. </a:t>
            </a:r>
          </a:p>
        </p:txBody>
      </p:sp>
      <p:pic>
        <p:nvPicPr>
          <p:cNvPr id="6" name="Picture 5" descr="A white letter on a purple square&#10;&#10;Description automatically generated">
            <a:extLst>
              <a:ext uri="{FF2B5EF4-FFF2-40B4-BE49-F238E27FC236}">
                <a16:creationId xmlns:a16="http://schemas.microsoft.com/office/drawing/2014/main" id="{D31EA17C-A1B2-3368-AD46-EC3434BB7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169" y="2260600"/>
            <a:ext cx="3546754" cy="282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048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5FCB0D-0BCE-4AD0-9876-723B83544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GitHub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2288B0-13D8-4F0F-B847-1D8E2B3BE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28" y="2094309"/>
            <a:ext cx="4012163" cy="4033203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GitHub</a:t>
            </a:r>
            <a:r>
              <a:rPr lang="hu-HU" sz="2400" dirty="0">
                <a:solidFill>
                  <a:schemeClr val="bg1"/>
                </a:solidFill>
              </a:rPr>
              <a:t> a programozó talán legközelebbi barátja. Ennek a verzió kezelő programnak a segítségével osztottuk meg a csapatmunkát, továbbá itt tároltuk el a kész weboldal fájljait.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67FC0F-165F-D719-A528-361A2BBC0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862" y="2097008"/>
            <a:ext cx="6934281" cy="4033204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B92E06B3-ED7E-2C73-4C00-EBCCC64DF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002" y="382303"/>
            <a:ext cx="3523861" cy="130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5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FDCBB1D-54B1-4097-AA93-FF53257A4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2579254"/>
            <a:ext cx="9396400" cy="1699493"/>
          </a:xfrm>
        </p:spPr>
        <p:txBody>
          <a:bodyPr/>
          <a:lstStyle/>
          <a:p>
            <a:r>
              <a:rPr lang="hu-HU" sz="8000" dirty="0">
                <a:solidFill>
                  <a:srgbClr val="94EA22"/>
                </a:solidFill>
                <a:hlinkClick r:id="rId2"/>
              </a:rPr>
              <a:t>A weboldal linkje</a:t>
            </a:r>
            <a:endParaRPr lang="hu-HU" sz="8000" dirty="0">
              <a:solidFill>
                <a:srgbClr val="94EA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8436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>
            <a:extLst>
              <a:ext uri="{FF2B5EF4-FFF2-40B4-BE49-F238E27FC236}">
                <a16:creationId xmlns:a16="http://schemas.microsoft.com/office/drawing/2014/main" id="{C23781DF-8732-4B23-9208-A6D89B2BC76B}"/>
              </a:ext>
            </a:extLst>
          </p:cNvPr>
          <p:cNvSpPr txBox="1"/>
          <p:nvPr/>
        </p:nvSpPr>
        <p:spPr>
          <a:xfrm>
            <a:off x="302003" y="5511567"/>
            <a:ext cx="92027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solidFill>
                  <a:srgbClr val="94EA22"/>
                </a:solidFill>
              </a:rPr>
              <a:t>Köszönjük a figyelmet! </a:t>
            </a:r>
          </a:p>
        </p:txBody>
      </p:sp>
    </p:spTree>
    <p:extLst>
      <p:ext uri="{BB962C8B-B14F-4D97-AF65-F5344CB8AC3E}">
        <p14:creationId xmlns:p14="http://schemas.microsoft.com/office/powerpoint/2010/main" val="2454804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2796CF-C012-47A0-9389-8A8C3550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Validálás - HTML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3F32BD4-2078-454C-958C-7240F1DE1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621" y="2260600"/>
            <a:ext cx="4339104" cy="3336000"/>
          </a:xfrm>
        </p:spPr>
        <p:txBody>
          <a:bodyPr/>
          <a:lstStyle/>
          <a:p>
            <a:pPr marL="158750" indent="0">
              <a:buNone/>
            </a:pPr>
            <a:r>
              <a:rPr lang="hu-HU" sz="1800" dirty="0">
                <a:solidFill>
                  <a:schemeClr val="bg1"/>
                </a:solidFill>
              </a:rPr>
              <a:t>A </a:t>
            </a:r>
            <a:r>
              <a:rPr lang="hu-HU" sz="1800" dirty="0">
                <a:solidFill>
                  <a:srgbClr val="94EA22"/>
                </a:solidFill>
              </a:rPr>
              <a:t>HTML</a:t>
            </a:r>
            <a:r>
              <a:rPr lang="hu-HU" sz="1800" dirty="0">
                <a:solidFill>
                  <a:schemeClr val="bg1"/>
                </a:solidFill>
              </a:rPr>
              <a:t> </a:t>
            </a:r>
            <a:r>
              <a:rPr lang="hu-HU" sz="1800" dirty="0">
                <a:solidFill>
                  <a:srgbClr val="94EA22"/>
                </a:solidFill>
              </a:rPr>
              <a:t>validálás</a:t>
            </a:r>
            <a:r>
              <a:rPr lang="hu-HU" sz="1800" dirty="0">
                <a:solidFill>
                  <a:schemeClr val="bg1"/>
                </a:solidFill>
              </a:rPr>
              <a:t> célja a weboldal felépítésének megvizsgálása, hogy az megfelel-e a W3 Consortium által támasztott követelményeknek.</a:t>
            </a:r>
          </a:p>
          <a:p>
            <a:pPr marL="158750" indent="0">
              <a:buNone/>
            </a:pPr>
            <a:r>
              <a:rPr lang="hu-HU" sz="1800" u="sng" dirty="0">
                <a:solidFill>
                  <a:schemeClr val="bg1"/>
                </a:solidFill>
              </a:rPr>
              <a:t>A </a:t>
            </a:r>
            <a:r>
              <a:rPr lang="hu-HU" sz="1800" u="sng" dirty="0">
                <a:solidFill>
                  <a:srgbClr val="94EA22"/>
                </a:solidFill>
              </a:rPr>
              <a:t>HTML</a:t>
            </a:r>
            <a:r>
              <a:rPr lang="hu-HU" sz="1800" u="sng" dirty="0">
                <a:solidFill>
                  <a:schemeClr val="bg1"/>
                </a:solidFill>
              </a:rPr>
              <a:t> </a:t>
            </a:r>
            <a:r>
              <a:rPr lang="hu-HU" sz="1800" u="sng" dirty="0">
                <a:solidFill>
                  <a:srgbClr val="94EA22"/>
                </a:solidFill>
              </a:rPr>
              <a:t>validálás</a:t>
            </a:r>
            <a:r>
              <a:rPr lang="hu-HU" sz="1800" u="sng" dirty="0">
                <a:solidFill>
                  <a:schemeClr val="bg1"/>
                </a:solidFill>
              </a:rPr>
              <a:t> sikeres volt.</a:t>
            </a: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hu-HU" sz="1800" dirty="0">
              <a:solidFill>
                <a:schemeClr val="bg1"/>
              </a:solidFill>
            </a:endParaRPr>
          </a:p>
        </p:txBody>
      </p:sp>
      <p:pic>
        <p:nvPicPr>
          <p:cNvPr id="2054" name="Picture 6" descr="https://scontent.xx.fbcdn.net/v/t1.15752-9/387414003_1057253395306576_4082075504025395370_n.png?stp=dst-png_s843x403&amp;_nc_cat=104&amp;ccb=1-7&amp;_nc_sid=510075&amp;_nc_ohc=rm3tNiStnfcAX-2ohUb&amp;_nc_ad=z-m&amp;_nc_cid=0&amp;_nc_ht=scontent.xx&amp;oh=03_AdRMa6Ti_U_qCtf_DzPOgQTRouVBKqFL4sVwj9jpiMPRtA&amp;oe=6584066F">
            <a:extLst>
              <a:ext uri="{FF2B5EF4-FFF2-40B4-BE49-F238E27FC236}">
                <a16:creationId xmlns:a16="http://schemas.microsoft.com/office/drawing/2014/main" id="{516504E8-5A7F-4AAB-A931-8D49215D3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2819" y="2260600"/>
            <a:ext cx="6712822" cy="320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932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2796CF-C012-47A0-9389-8A8C3550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Validálás - CSS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3F32BD4-2078-454C-958C-7240F1DE1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6811" y="2457393"/>
            <a:ext cx="4613946" cy="3516130"/>
          </a:xfrm>
        </p:spPr>
        <p:txBody>
          <a:bodyPr/>
          <a:lstStyle/>
          <a:p>
            <a:pPr marL="158750" indent="0">
              <a:buNone/>
            </a:pPr>
            <a:r>
              <a:rPr lang="hu-HU" sz="1800" dirty="0">
                <a:solidFill>
                  <a:schemeClr val="bg1"/>
                </a:solidFill>
              </a:rPr>
              <a:t>A </a:t>
            </a:r>
            <a:r>
              <a:rPr lang="hu-HU" sz="1800" dirty="0">
                <a:solidFill>
                  <a:srgbClr val="94EA22"/>
                </a:solidFill>
              </a:rPr>
              <a:t>CSS</a:t>
            </a:r>
            <a:r>
              <a:rPr lang="hu-HU" sz="1800" dirty="0">
                <a:solidFill>
                  <a:schemeClr val="bg1"/>
                </a:solidFill>
              </a:rPr>
              <a:t> </a:t>
            </a:r>
            <a:r>
              <a:rPr lang="hu-HU" sz="1800" dirty="0">
                <a:solidFill>
                  <a:srgbClr val="94EA22"/>
                </a:solidFill>
              </a:rPr>
              <a:t>validálás</a:t>
            </a:r>
            <a:r>
              <a:rPr lang="hu-HU" sz="1800" dirty="0">
                <a:solidFill>
                  <a:schemeClr val="bg1"/>
                </a:solidFill>
              </a:rPr>
              <a:t> célja a weboldal stilisztikai felépítésének vizsgálata, hogy az megfelel-e a W3 Consortium által támasztott követelményeknek.</a:t>
            </a:r>
          </a:p>
          <a:p>
            <a:pPr marL="158750" indent="0">
              <a:buNone/>
            </a:pPr>
            <a:r>
              <a:rPr lang="hu-HU" sz="1800" u="sng" dirty="0">
                <a:solidFill>
                  <a:schemeClr val="bg1"/>
                </a:solidFill>
              </a:rPr>
              <a:t>A </a:t>
            </a:r>
            <a:r>
              <a:rPr lang="hu-HU" sz="1800" u="sng" dirty="0">
                <a:solidFill>
                  <a:srgbClr val="94EA22"/>
                </a:solidFill>
              </a:rPr>
              <a:t>CSS</a:t>
            </a:r>
            <a:r>
              <a:rPr lang="hu-HU" sz="1800" u="sng" dirty="0">
                <a:solidFill>
                  <a:schemeClr val="bg1"/>
                </a:solidFill>
              </a:rPr>
              <a:t> </a:t>
            </a:r>
            <a:r>
              <a:rPr lang="hu-HU" sz="1800" u="sng" dirty="0">
                <a:solidFill>
                  <a:srgbClr val="94EA22"/>
                </a:solidFill>
              </a:rPr>
              <a:t>validálás</a:t>
            </a:r>
            <a:r>
              <a:rPr lang="hu-HU" sz="1800" u="sng" dirty="0">
                <a:solidFill>
                  <a:schemeClr val="bg1"/>
                </a:solidFill>
              </a:rPr>
              <a:t> sikeres volt.</a:t>
            </a: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hu-HU" sz="1800" dirty="0">
              <a:solidFill>
                <a:schemeClr val="bg1"/>
              </a:solidFill>
            </a:endParaRPr>
          </a:p>
        </p:txBody>
      </p:sp>
      <p:pic>
        <p:nvPicPr>
          <p:cNvPr id="1028" name="Picture 4" descr="https://scontent.xx.fbcdn.net/v/t1.15752-9/370243788_1938930746508280_7412077811840603851_n.png?stp=dst-png_p403x403&amp;_nc_cat=106&amp;ccb=1-7&amp;_nc_sid=510075&amp;_nc_ohc=jZ15305qtUkAX-pd4x-&amp;_nc_ad=z-m&amp;_nc_cid=0&amp;_nc_ht=scontent.xx&amp;oh=03_AdTWqmQP58BUUT-QSMvFZrmWxhjCJYVnRk2aD18lQty_zw&amp;oe=658404A0">
            <a:extLst>
              <a:ext uri="{FF2B5EF4-FFF2-40B4-BE49-F238E27FC236}">
                <a16:creationId xmlns:a16="http://schemas.microsoft.com/office/drawing/2014/main" id="{3E8049A3-1E35-4F1E-8123-A528806D9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02" y="2545080"/>
            <a:ext cx="6504184" cy="229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00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F9A4AD3-37CC-4BE7-89C3-E807961F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Csapat bemutatása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0CA6ED-1767-41D8-852B-2991708C4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935999"/>
              </p:ext>
            </p:extLst>
          </p:nvPr>
        </p:nvGraphicFramePr>
        <p:xfrm>
          <a:off x="2058333" y="2148425"/>
          <a:ext cx="8128000" cy="28217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8594665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55605490"/>
                    </a:ext>
                  </a:extLst>
                </a:gridCol>
              </a:tblGrid>
              <a:tr h="564355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Név 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Beosztás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307678"/>
                  </a:ext>
                </a:extLst>
              </a:tr>
              <a:tr h="564355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Városi Bendegúz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Projekt menedzser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133614"/>
                  </a:ext>
                </a:extLst>
              </a:tr>
              <a:tr h="564355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Ónodi-Kiss Viktor Ákos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Webfejlesztő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996408"/>
                  </a:ext>
                </a:extLst>
              </a:tr>
              <a:tr h="564355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Koncz Ákos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Üzleti elemző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025614"/>
                  </a:ext>
                </a:extLst>
              </a:tr>
              <a:tr h="564355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Hézső Károly</a:t>
                      </a:r>
                      <a:endParaRPr lang="hu-HU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Grafikai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felelős</a:t>
                      </a:r>
                      <a:endParaRPr lang="hu-HU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2445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6368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449395-E2D9-4B74-B323-5AE41C2C0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Csapat bemutatása: Feladatok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77DB66C-462F-4011-AEA0-3819152C4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hu-HU" sz="3200" dirty="0">
                <a:solidFill>
                  <a:srgbClr val="94EA22"/>
                </a:solidFill>
              </a:rPr>
              <a:t>Városi Bendegúz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8F7EBE6B-C8B0-4BB3-A778-4067094F6F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sz="2000" dirty="0">
                <a:solidFill>
                  <a:schemeClr val="bg1"/>
                </a:solidFill>
              </a:rPr>
              <a:t>Főoldal</a:t>
            </a:r>
          </a:p>
          <a:p>
            <a:r>
              <a:rPr lang="hu-HU" sz="2000" dirty="0">
                <a:solidFill>
                  <a:schemeClr val="bg1"/>
                </a:solidFill>
              </a:rPr>
              <a:t>Modal</a:t>
            </a:r>
          </a:p>
          <a:p>
            <a:r>
              <a:rPr lang="hu-HU" sz="2000" dirty="0">
                <a:solidFill>
                  <a:schemeClr val="bg1"/>
                </a:solidFill>
              </a:rPr>
              <a:t>Trello vezetése</a:t>
            </a:r>
          </a:p>
        </p:txBody>
      </p:sp>
      <p:sp>
        <p:nvSpPr>
          <p:cNvPr id="8" name="Szöveg helye 7">
            <a:extLst>
              <a:ext uri="{FF2B5EF4-FFF2-40B4-BE49-F238E27FC236}">
                <a16:creationId xmlns:a16="http://schemas.microsoft.com/office/drawing/2014/main" id="{4904A91A-DBAC-424C-AFB2-E75349D36B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hu-HU" sz="3200">
                <a:solidFill>
                  <a:srgbClr val="94EA22"/>
                </a:solidFill>
              </a:rPr>
              <a:t>Ónodi-Kiss Viktor</a:t>
            </a:r>
            <a:r>
              <a:rPr lang="en-US" sz="3200">
                <a:solidFill>
                  <a:srgbClr val="94EA22"/>
                </a:solidFill>
              </a:rPr>
              <a:t> Ákos</a:t>
            </a:r>
            <a:endParaRPr lang="hu-HU" sz="3200" dirty="0">
              <a:solidFill>
                <a:srgbClr val="94EA22"/>
              </a:solidFill>
            </a:endParaRPr>
          </a:p>
        </p:txBody>
      </p:sp>
      <p:sp>
        <p:nvSpPr>
          <p:cNvPr id="9" name="Tartalom helye 8">
            <a:extLst>
              <a:ext uri="{FF2B5EF4-FFF2-40B4-BE49-F238E27FC236}">
                <a16:creationId xmlns:a16="http://schemas.microsoft.com/office/drawing/2014/main" id="{3E3D4860-3475-46F5-9F2C-7051970B0DD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hu-HU" sz="2000" dirty="0">
                <a:solidFill>
                  <a:schemeClr val="bg1"/>
                </a:solidFill>
              </a:rPr>
              <a:t>Git </a:t>
            </a:r>
            <a:r>
              <a:rPr lang="hu-HU" sz="2000" dirty="0" err="1">
                <a:solidFill>
                  <a:schemeClr val="bg1"/>
                </a:solidFill>
              </a:rPr>
              <a:t>Repo</a:t>
            </a:r>
            <a:r>
              <a:rPr lang="hu-HU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kezelés</a:t>
            </a:r>
            <a:endParaRPr lang="hu-HU" sz="2000" dirty="0">
              <a:solidFill>
                <a:schemeClr val="bg1"/>
              </a:solidFill>
            </a:endParaRPr>
          </a:p>
          <a:p>
            <a:r>
              <a:rPr lang="hu-HU" sz="2000" dirty="0">
                <a:solidFill>
                  <a:schemeClr val="bg1"/>
                </a:solidFill>
              </a:rPr>
              <a:t>Kliens oldali programozás</a:t>
            </a:r>
          </a:p>
          <a:p>
            <a:r>
              <a:rPr lang="hu-HU" sz="2000" dirty="0">
                <a:solidFill>
                  <a:schemeClr val="bg1"/>
                </a:solidFill>
              </a:rPr>
              <a:t>Validálás</a:t>
            </a:r>
          </a:p>
          <a:p>
            <a:r>
              <a:rPr lang="hu-HU" sz="2000" dirty="0">
                <a:solidFill>
                  <a:schemeClr val="bg1"/>
                </a:solidFill>
              </a:rPr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244620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uiExpand="1" build="p"/>
      <p:bldP spid="8" grpId="0" build="p"/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6F6A47-873F-4BF9-A3CD-AA4618B6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Csapat bemutatása: Feladatok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9FE9F3C-572B-4C20-82E6-1CB000D979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hu-HU" sz="3200" dirty="0">
                <a:solidFill>
                  <a:srgbClr val="94EA22"/>
                </a:solidFill>
              </a:rPr>
              <a:t>Koncz Ákos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F2F0E3B-3DF8-48FD-9C5A-DB910739F7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sz="2000" dirty="0">
                <a:solidFill>
                  <a:schemeClr val="bg1"/>
                </a:solidFill>
              </a:rPr>
              <a:t>Sütemények oldal kódolása</a:t>
            </a:r>
          </a:p>
          <a:p>
            <a:r>
              <a:rPr lang="hu-HU" sz="2000" dirty="0">
                <a:solidFill>
                  <a:schemeClr val="bg1"/>
                </a:solidFill>
              </a:rPr>
              <a:t>Modal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</a:rPr>
              <a:t>Kommunikáció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megrendelővel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9887618-6D91-4DCF-856F-7D7A21F72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hu-HU" sz="3200" dirty="0">
                <a:solidFill>
                  <a:srgbClr val="94EA22"/>
                </a:solidFill>
              </a:rPr>
              <a:t>Hézső Károly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E61852D-4207-4CD9-A3A9-0DAA8C0A935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hu-HU" sz="2000" dirty="0">
                <a:solidFill>
                  <a:schemeClr val="bg1"/>
                </a:solidFill>
              </a:rPr>
              <a:t>Képek gyűjtése</a:t>
            </a:r>
          </a:p>
          <a:p>
            <a:r>
              <a:rPr lang="hu-HU" sz="2000" dirty="0">
                <a:solidFill>
                  <a:schemeClr val="bg1"/>
                </a:solidFill>
              </a:rPr>
              <a:t>Kávéfajták oldal kódolása</a:t>
            </a:r>
          </a:p>
        </p:txBody>
      </p:sp>
    </p:spTree>
    <p:extLst>
      <p:ext uri="{BB962C8B-B14F-4D97-AF65-F5344CB8AC3E}">
        <p14:creationId xmlns:p14="http://schemas.microsoft.com/office/powerpoint/2010/main" val="341712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5A7B65-658E-4848-9AC5-557A7B54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0668" y="559192"/>
            <a:ext cx="9396400" cy="643200"/>
          </a:xfrm>
        </p:spPr>
        <p:txBody>
          <a:bodyPr/>
          <a:lstStyle/>
          <a:p>
            <a:r>
              <a:rPr lang="hu-HU" sz="3200" dirty="0">
                <a:solidFill>
                  <a:srgbClr val="94EA22"/>
                </a:solidFill>
              </a:rPr>
              <a:t>Tervezés: Drótváz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7FAA36C3-FB0B-4335-B9A8-06D9B39DD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236" y="1226949"/>
            <a:ext cx="4671867" cy="3586527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</a:t>
            </a:r>
            <a:r>
              <a:rPr lang="hu-HU" sz="2400" dirty="0">
                <a:solidFill>
                  <a:srgbClr val="94EA22"/>
                </a:solidFill>
              </a:rPr>
              <a:t>drótváz</a:t>
            </a:r>
            <a:r>
              <a:rPr lang="hu-HU" sz="2400" dirty="0">
                <a:solidFill>
                  <a:schemeClr val="bg1"/>
                </a:solidFill>
              </a:rPr>
              <a:t> a weboldal felépítését ábrázolja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15875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r>
              <a:rPr lang="hu-HU" sz="2000" dirty="0">
                <a:solidFill>
                  <a:schemeClr val="bg1"/>
                </a:solidFill>
              </a:rPr>
              <a:t>A </a:t>
            </a:r>
            <a:r>
              <a:rPr lang="hu-HU" sz="2000" dirty="0">
                <a:solidFill>
                  <a:srgbClr val="94EA22"/>
                </a:solidFill>
              </a:rPr>
              <a:t>drótváz</a:t>
            </a:r>
            <a:r>
              <a:rPr lang="hu-HU" sz="2000" dirty="0">
                <a:solidFill>
                  <a:schemeClr val="bg1"/>
                </a:solidFill>
              </a:rPr>
              <a:t> segítségével történik a weboldal strukturális felépítése, ezen a ponton már figyelembe vettük a Bootstrap által nyújtott lehetőségeket.</a:t>
            </a:r>
          </a:p>
          <a:p>
            <a:pPr marL="15875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2400" i="1" u="sng" dirty="0">
              <a:solidFill>
                <a:schemeClr val="bg1"/>
              </a:solidFill>
            </a:endParaRPr>
          </a:p>
          <a:p>
            <a:pPr marL="158750" indent="0">
              <a:buNone/>
            </a:pPr>
            <a:endParaRPr lang="en-US" sz="2400" i="1" u="sng" dirty="0">
              <a:solidFill>
                <a:schemeClr val="bg1"/>
              </a:solidFill>
            </a:endParaRPr>
          </a:p>
          <a:p>
            <a:pPr marL="158750" indent="0">
              <a:buNone/>
            </a:pPr>
            <a:r>
              <a:rPr lang="en-US" sz="2400" i="1" u="sng" dirty="0">
                <a:solidFill>
                  <a:schemeClr val="bg1"/>
                </a:solidFill>
              </a:rPr>
              <a:t>A </a:t>
            </a:r>
            <a:r>
              <a:rPr lang="en-US" sz="2400" i="1" u="sng" dirty="0" err="1">
                <a:solidFill>
                  <a:srgbClr val="94EA22"/>
                </a:solidFill>
              </a:rPr>
              <a:t>drótvázat</a:t>
            </a:r>
            <a:r>
              <a:rPr lang="en-US" sz="2400" i="1" u="sng" dirty="0">
                <a:solidFill>
                  <a:schemeClr val="bg1"/>
                </a:solidFill>
              </a:rPr>
              <a:t> a </a:t>
            </a:r>
            <a:r>
              <a:rPr lang="en-US" sz="2400" i="1" u="sng" dirty="0" err="1">
                <a:solidFill>
                  <a:schemeClr val="bg1"/>
                </a:solidFill>
              </a:rPr>
              <a:t>megrendelő</a:t>
            </a:r>
            <a:r>
              <a:rPr lang="en-US" sz="2400" i="1" u="sng" dirty="0">
                <a:solidFill>
                  <a:schemeClr val="bg1"/>
                </a:solidFill>
              </a:rPr>
              <a:t> </a:t>
            </a:r>
            <a:r>
              <a:rPr lang="en-US" sz="2400" i="1" u="sng" dirty="0" err="1">
                <a:solidFill>
                  <a:schemeClr val="bg1"/>
                </a:solidFill>
              </a:rPr>
              <a:t>elfogadta</a:t>
            </a:r>
            <a:r>
              <a:rPr lang="en-US" sz="2400" i="1" u="sng" dirty="0">
                <a:solidFill>
                  <a:schemeClr val="bg1"/>
                </a:solidFill>
              </a:rPr>
              <a:t>.</a:t>
            </a:r>
            <a:endParaRPr lang="hu-HU" sz="2400" i="1" u="sng" dirty="0">
              <a:solidFill>
                <a:schemeClr val="bg1"/>
              </a:solidFill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1F60CCD-B23A-42FA-8300-9A052FE26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602" y="2099992"/>
            <a:ext cx="4534533" cy="387721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94EA22"/>
            </a:solidFill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86474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6D43CE-543C-4CA5-A836-14E13E24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800" y="395515"/>
            <a:ext cx="9396400" cy="643200"/>
          </a:xfrm>
        </p:spPr>
        <p:txBody>
          <a:bodyPr/>
          <a:lstStyle/>
          <a:p>
            <a:r>
              <a:rPr lang="hu-HU" dirty="0">
                <a:solidFill>
                  <a:srgbClr val="94EA22"/>
                </a:solidFill>
              </a:rPr>
              <a:t>Tervezés: Prototípus - Főoldal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620924-5C9E-4431-9713-B60CA9E0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174" y="1038715"/>
            <a:ext cx="10921652" cy="1005114"/>
          </a:xfrm>
        </p:spPr>
        <p:txBody>
          <a:bodyPr/>
          <a:lstStyle/>
          <a:p>
            <a:pPr marL="158750" indent="0">
              <a:buNone/>
            </a:pPr>
            <a:r>
              <a:rPr lang="hu-HU" sz="2400" dirty="0">
                <a:solidFill>
                  <a:schemeClr val="bg1"/>
                </a:solidFill>
              </a:rPr>
              <a:t>A weboldal lapjainak </a:t>
            </a:r>
            <a:r>
              <a:rPr lang="hu-HU" sz="2400" dirty="0">
                <a:solidFill>
                  <a:srgbClr val="94EA22"/>
                </a:solidFill>
              </a:rPr>
              <a:t>prototípusának</a:t>
            </a:r>
            <a:r>
              <a:rPr lang="hu-HU" sz="2400" dirty="0">
                <a:solidFill>
                  <a:schemeClr val="bg1"/>
                </a:solidFill>
              </a:rPr>
              <a:t> elkészítésekor külön választottuk a fejlécben található navigációs menüt és a láblécben található elérhetőségeket. </a:t>
            </a:r>
          </a:p>
        </p:txBody>
      </p:sp>
      <p:pic>
        <p:nvPicPr>
          <p:cNvPr id="5" name="Picture 4" descr="A glass cup full of coffee beans&#10;&#10;Description automatically generated">
            <a:extLst>
              <a:ext uri="{FF2B5EF4-FFF2-40B4-BE49-F238E27FC236}">
                <a16:creationId xmlns:a16="http://schemas.microsoft.com/office/drawing/2014/main" id="{7A6E71AF-6FCF-046C-D66B-B1F539224F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69" y="2371965"/>
            <a:ext cx="8553062" cy="424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77408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64FF00"/>
      </a:accent1>
      <a:accent2>
        <a:srgbClr val="64FF00"/>
      </a:accent2>
      <a:accent3>
        <a:srgbClr val="64FF00"/>
      </a:accent3>
      <a:accent4>
        <a:srgbClr val="64FF00"/>
      </a:accent4>
      <a:accent5>
        <a:srgbClr val="64FF00"/>
      </a:accent5>
      <a:accent6>
        <a:srgbClr val="64FF00"/>
      </a:accent6>
      <a:hlink>
        <a:srgbClr val="64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64FF00"/>
      </a:accent1>
      <a:accent2>
        <a:srgbClr val="64FF00"/>
      </a:accent2>
      <a:accent3>
        <a:srgbClr val="64FF00"/>
      </a:accent3>
      <a:accent4>
        <a:srgbClr val="64FF00"/>
      </a:accent4>
      <a:accent5>
        <a:srgbClr val="64FF00"/>
      </a:accent5>
      <a:accent6>
        <a:srgbClr val="64FF00"/>
      </a:accent6>
      <a:hlink>
        <a:srgbClr val="64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3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Web Project Proposal Green variant</Template>
  <TotalTime>0</TotalTime>
  <Words>568</Words>
  <Application>Microsoft Office PowerPoint</Application>
  <PresentationFormat>Szélesvásznú</PresentationFormat>
  <Paragraphs>95</Paragraphs>
  <Slides>25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6</vt:i4>
      </vt:variant>
      <vt:variant>
        <vt:lpstr>Diacímek</vt:lpstr>
      </vt:variant>
      <vt:variant>
        <vt:i4>25</vt:i4>
      </vt:variant>
    </vt:vector>
  </HeadingPairs>
  <TitlesOfParts>
    <vt:vector size="40" baseType="lpstr">
      <vt:lpstr>Arial</vt:lpstr>
      <vt:lpstr>Bree Serif</vt:lpstr>
      <vt:lpstr>Didact Gothic</vt:lpstr>
      <vt:lpstr>Proxima Nova</vt:lpstr>
      <vt:lpstr>Proxima Nova Semibold</vt:lpstr>
      <vt:lpstr>Roboto Black</vt:lpstr>
      <vt:lpstr>Roboto Light</vt:lpstr>
      <vt:lpstr>Roboto Mono Thin</vt:lpstr>
      <vt:lpstr>Roboto Thin</vt:lpstr>
      <vt:lpstr>WEB PROPOSAL</vt:lpstr>
      <vt:lpstr>SlidesGo Final Pages</vt:lpstr>
      <vt:lpstr>1_Slidesgo Final Pages</vt:lpstr>
      <vt:lpstr>1_WEB PROPOSAL</vt:lpstr>
      <vt:lpstr>2_SlidesGo Final Pages</vt:lpstr>
      <vt:lpstr>3_Slidesgo Final Pages</vt:lpstr>
      <vt:lpstr>Lucky – A mi kis kávézónk</vt:lpstr>
      <vt:lpstr>Megrendelő követelményei</vt:lpstr>
      <vt:lpstr>Validálás - HTML</vt:lpstr>
      <vt:lpstr>Validálás - CSS</vt:lpstr>
      <vt:lpstr>Csapat bemutatása</vt:lpstr>
      <vt:lpstr>Csapat bemutatása: Feladatok</vt:lpstr>
      <vt:lpstr>Csapat bemutatása: Feladatok</vt:lpstr>
      <vt:lpstr>Tervezés: Drótváz</vt:lpstr>
      <vt:lpstr>Tervezés: Prototípus - Főoldal</vt:lpstr>
      <vt:lpstr>Tervezés: Prototípus – Sütemény oldal</vt:lpstr>
      <vt:lpstr>Tervezés: Prototípus – Kavéfajták oldal</vt:lpstr>
      <vt:lpstr>Tervezés: Prototípus – Kavéfajták oldal</vt:lpstr>
      <vt:lpstr>Tervezés: Prototípus – Blog oldal</vt:lpstr>
      <vt:lpstr>Tervezés: Prototípus – Blog oldal</vt:lpstr>
      <vt:lpstr>Felhasznált eszközök/technológiák</vt:lpstr>
      <vt:lpstr>Trello</vt:lpstr>
      <vt:lpstr>Figma</vt:lpstr>
      <vt:lpstr>HTML</vt:lpstr>
      <vt:lpstr>CSS</vt:lpstr>
      <vt:lpstr>JavaScript</vt:lpstr>
      <vt:lpstr>Visual Studio Code</vt:lpstr>
      <vt:lpstr>Bootstrap</vt:lpstr>
      <vt:lpstr>GitHub</vt:lpstr>
      <vt:lpstr>A weboldal linkje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– A mi kis kávézónk</dc:title>
  <dc:creator>Városi Bendegúz Álmos</dc:creator>
  <cp:lastModifiedBy>Városi Bendegúz Álmos</cp:lastModifiedBy>
  <cp:revision>77</cp:revision>
  <dcterms:created xsi:type="dcterms:W3CDTF">2023-11-14T12:28:00Z</dcterms:created>
  <dcterms:modified xsi:type="dcterms:W3CDTF">2023-11-21T12:36:56Z</dcterms:modified>
</cp:coreProperties>
</file>

<file path=docProps/thumbnail.jpeg>
</file>